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letter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0A0"/>
    <a:srgbClr val="ED7D31"/>
    <a:srgbClr val="70AD47"/>
    <a:srgbClr val="F3E7FF"/>
    <a:srgbClr val="F9F3FF"/>
    <a:srgbClr val="F1F8EC"/>
    <a:srgbClr val="FFF6D9"/>
    <a:srgbClr val="FFEEB9"/>
    <a:srgbClr val="F5E3E3"/>
    <a:srgbClr val="C692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 autoAdjust="0"/>
    <p:restoredTop sz="94660"/>
  </p:normalViewPr>
  <p:slideViewPr>
    <p:cSldViewPr snapToGrid="0">
      <p:cViewPr>
        <p:scale>
          <a:sx n="125" d="100"/>
          <a:sy n="125" d="100"/>
        </p:scale>
        <p:origin x="89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FE62-EFE1-4DCD-A0C9-1E369190CF2E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19C8-2C53-4CC4-B7E5-3430ED9C5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04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FE62-EFE1-4DCD-A0C9-1E369190CF2E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19C8-2C53-4CC4-B7E5-3430ED9C5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940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FE62-EFE1-4DCD-A0C9-1E369190CF2E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19C8-2C53-4CC4-B7E5-3430ED9C5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875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FE62-EFE1-4DCD-A0C9-1E369190CF2E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19C8-2C53-4CC4-B7E5-3430ED9C5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3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FE62-EFE1-4DCD-A0C9-1E369190CF2E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19C8-2C53-4CC4-B7E5-3430ED9C5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45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FE62-EFE1-4DCD-A0C9-1E369190CF2E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19C8-2C53-4CC4-B7E5-3430ED9C5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00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FE62-EFE1-4DCD-A0C9-1E369190CF2E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19C8-2C53-4CC4-B7E5-3430ED9C5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243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FE62-EFE1-4DCD-A0C9-1E369190CF2E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19C8-2C53-4CC4-B7E5-3430ED9C5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892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FE62-EFE1-4DCD-A0C9-1E369190CF2E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19C8-2C53-4CC4-B7E5-3430ED9C5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65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FE62-EFE1-4DCD-A0C9-1E369190CF2E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19C8-2C53-4CC4-B7E5-3430ED9C5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267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FE62-EFE1-4DCD-A0C9-1E369190CF2E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19C8-2C53-4CC4-B7E5-3430ED9C5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38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CFE62-EFE1-4DCD-A0C9-1E369190CF2E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A19C8-2C53-4CC4-B7E5-3430ED9C5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321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aio@ucsd.edu" TargetMode="External"/><Relationship Id="rId13" Type="http://schemas.openxmlformats.org/officeDocument/2006/relationships/hyperlink" Target="mailto:vcedi@ucsd.edu" TargetMode="External"/><Relationship Id="rId18" Type="http://schemas.openxmlformats.org/officeDocument/2006/relationships/hyperlink" Target="mailto:thehub@ucsd.edu" TargetMode="External"/><Relationship Id="rId26" Type="http://schemas.openxmlformats.org/officeDocument/2006/relationships/hyperlink" Target="mailto:admissionsreply@ucsd.edu" TargetMode="External"/><Relationship Id="rId3" Type="http://schemas.openxmlformats.org/officeDocument/2006/relationships/hyperlink" Target="mailto:careinfo@ucsd.edu" TargetMode="External"/><Relationship Id="rId21" Type="http://schemas.openxmlformats.org/officeDocument/2006/relationships/hyperlink" Target="mailto:Aah@ucsd.edu" TargetMode="External"/><Relationship Id="rId7" Type="http://schemas.openxmlformats.org/officeDocument/2006/relationships/hyperlink" Target="mailto:studentconduct@ucsd.edu" TargetMode="External"/><Relationship Id="rId12" Type="http://schemas.openxmlformats.org/officeDocument/2006/relationships/hyperlink" Target="mailto:iacuc@ucsd.edu" TargetMode="External"/><Relationship Id="rId17" Type="http://schemas.openxmlformats.org/officeDocument/2006/relationships/hyperlink" Target="http://aps-workrequest.ucsd.edu/" TargetMode="External"/><Relationship Id="rId25" Type="http://schemas.openxmlformats.org/officeDocument/2006/relationships/hyperlink" Target="mailto:ischolars@ucsd.edu" TargetMode="External"/><Relationship Id="rId2" Type="http://schemas.openxmlformats.org/officeDocument/2006/relationships/hyperlink" Target="mailto:osd@ucsd.edu" TargetMode="External"/><Relationship Id="rId16" Type="http://schemas.openxmlformats.org/officeDocument/2006/relationships/hyperlink" Target="mailto:acthelp@ucsd.edu" TargetMode="External"/><Relationship Id="rId20" Type="http://schemas.openxmlformats.org/officeDocument/2006/relationships/hyperlink" Target="mailto:commons@ucsd.edu" TargetMode="External"/><Relationship Id="rId29" Type="http://schemas.openxmlformats.org/officeDocument/2006/relationships/hyperlink" Target="mailto:finaid@ucsd.edu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aborrelations@ucsd.edu" TargetMode="External"/><Relationship Id="rId11" Type="http://schemas.openxmlformats.org/officeDocument/2006/relationships/hyperlink" Target="mailto:hrpp@ucsd.edu" TargetMode="External"/><Relationship Id="rId24" Type="http://schemas.openxmlformats.org/officeDocument/2006/relationships/hyperlink" Target="mailto:undoc@ucsd.edu" TargetMode="External"/><Relationship Id="rId5" Type="http://schemas.openxmlformats.org/officeDocument/2006/relationships/hyperlink" Target="mailto:ophd@ucsd.edu" TargetMode="External"/><Relationship Id="rId15" Type="http://schemas.openxmlformats.org/officeDocument/2006/relationships/hyperlink" Target="mailto:servicedesk@ucsd.edu" TargetMode="External"/><Relationship Id="rId23" Type="http://schemas.openxmlformats.org/officeDocument/2006/relationships/hyperlink" Target="mailto:istudents@ucsd.edu" TargetMode="External"/><Relationship Id="rId28" Type="http://schemas.openxmlformats.org/officeDocument/2006/relationships/hyperlink" Target="mailto:registrar@ucsd.edu" TargetMode="External"/><Relationship Id="rId10" Type="http://schemas.openxmlformats.org/officeDocument/2006/relationships/hyperlink" Target="mailto:rci@ucsd.edu" TargetMode="External"/><Relationship Id="rId19" Type="http://schemas.openxmlformats.org/officeDocument/2006/relationships/hyperlink" Target="https://211sandiego.org/resources/basic-needs/" TargetMode="External"/><Relationship Id="rId4" Type="http://schemas.openxmlformats.org/officeDocument/2006/relationships/hyperlink" Target="mailto:hrdcc@ucsd.edu" TargetMode="External"/><Relationship Id="rId9" Type="http://schemas.openxmlformats.org/officeDocument/2006/relationships/hyperlink" Target="mailto:Info-coi@ucsd.edu" TargetMode="External"/><Relationship Id="rId14" Type="http://schemas.openxmlformats.org/officeDocument/2006/relationships/hyperlink" Target="mailto:ehsrisk@ucsd.edu" TargetMode="External"/><Relationship Id="rId22" Type="http://schemas.openxmlformats.org/officeDocument/2006/relationships/hyperlink" Target="mailto:engagedteaching@ucsd.edu" TargetMode="External"/><Relationship Id="rId27" Type="http://schemas.openxmlformats.org/officeDocument/2006/relationships/hyperlink" Target="mailto:infointernational@ucsd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390E378E-5707-4577-8828-D09238A7C281}"/>
              </a:ext>
            </a:extLst>
          </p:cNvPr>
          <p:cNvGrpSpPr/>
          <p:nvPr/>
        </p:nvGrpSpPr>
        <p:grpSpPr>
          <a:xfrm>
            <a:off x="1753132" y="61477"/>
            <a:ext cx="1624987" cy="6691483"/>
            <a:chOff x="1763545" y="904786"/>
            <a:chExt cx="1581396" cy="487398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75C8D35-EE2F-415D-8A7D-D7E03DCB60E5}"/>
                </a:ext>
              </a:extLst>
            </p:cNvPr>
            <p:cNvSpPr/>
            <p:nvPr/>
          </p:nvSpPr>
          <p:spPr>
            <a:xfrm>
              <a:off x="1771572" y="1061712"/>
              <a:ext cx="1558784" cy="4717055"/>
            </a:xfrm>
            <a:prstGeom prst="rect">
              <a:avLst/>
            </a:prstGeom>
            <a:solidFill>
              <a:srgbClr val="EBF0F9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45720" tIns="34290" rIns="4572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200"/>
                </a:spcAft>
              </a:pPr>
              <a:r>
                <a:rPr lang="en-US" sz="750" b="1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Triton Concern Line</a:t>
              </a:r>
              <a:endParaRPr lang="en-US" sz="75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Phone (Open 24/7): (858) 246-1111 </a:t>
              </a:r>
              <a:r>
                <a:rPr lang="en-US" sz="700" dirty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Consultation and assistance regarding students of concern </a:t>
              </a:r>
            </a:p>
            <a:p>
              <a:pPr lvl="0"/>
              <a:endParaRPr lang="en-US" sz="75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lvl="0">
                <a:spcAft>
                  <a:spcPts val="200"/>
                </a:spcAft>
              </a:pPr>
              <a:r>
                <a:rPr lang="en-US" sz="750" b="1" dirty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Office for Students with Disabilities</a:t>
              </a:r>
            </a:p>
            <a:p>
              <a:pPr lvl="0">
                <a:spcAft>
                  <a:spcPts val="200"/>
                </a:spcAft>
              </a:pPr>
              <a:r>
                <a:rPr lang="en-US" sz="750" dirty="0">
                  <a:solidFill>
                    <a:prstClr val="black">
                      <a:lumMod val="75000"/>
                      <a:lumOff val="25000"/>
                    </a:prst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Phone: (858) 534-4382</a:t>
              </a:r>
            </a:p>
            <a:p>
              <a:pPr lvl="0">
                <a:spcAft>
                  <a:spcPts val="200"/>
                </a:spcAft>
              </a:pPr>
              <a:r>
                <a:rPr lang="en-US" sz="700" dirty="0">
                  <a:solidFill>
                    <a:prstClr val="white">
                      <a:lumMod val="50000"/>
                    </a:prstClr>
                  </a:solidFill>
                  <a:ea typeface="Calibri" panose="020F0502020204030204" pitchFamily="34" charset="0"/>
                  <a:cs typeface="Times New Roman" panose="02020603050405020304" pitchFamily="18" charset="0"/>
                  <a:hlinkClick r:id="rId2"/>
                </a:rPr>
                <a:t>osd@ucsd.edu</a:t>
              </a:r>
              <a:r>
                <a:rPr lang="en-US" sz="700" dirty="0">
                  <a:solidFill>
                    <a:prstClr val="white">
                      <a:lumMod val="50000"/>
                    </a:prst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  <a:p>
              <a:pPr lvl="0">
                <a:spcAft>
                  <a:spcPts val="200"/>
                </a:spcAft>
              </a:pPr>
              <a:r>
                <a:rPr lang="en-US" sz="700" dirty="0">
                  <a:solidFill>
                    <a:prstClr val="white">
                      <a:lumMod val="50000"/>
                    </a:prst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Resources for faculty, staff and students for accommodating students with mental, physical, learning, attention, and other disabilities </a:t>
              </a:r>
              <a:endParaRPr lang="en-US" sz="700" dirty="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200"/>
                </a:spcAft>
              </a:pPr>
              <a:endParaRPr lang="en-US" sz="8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200"/>
                </a:spcAft>
              </a:pPr>
              <a:r>
                <a:rPr lang="en-US" sz="750" b="1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Counseling and Psychological Services </a:t>
              </a:r>
              <a:endParaRPr lang="en-US" sz="75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Phone: (858) 534-3755</a:t>
              </a:r>
            </a:p>
            <a:p>
              <a:pPr>
                <a:spcAft>
                  <a:spcPts val="200"/>
                </a:spcAft>
              </a:pPr>
              <a:r>
                <a:rPr lang="en-US" sz="750" i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For crisis counseling, select option #2 </a:t>
              </a:r>
            </a:p>
            <a:p>
              <a:pPr>
                <a:spcAft>
                  <a:spcPts val="200"/>
                </a:spcAft>
              </a:pPr>
              <a:r>
                <a:rPr lang="en-US" sz="700" dirty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Provides urgent and non-urgent counseling and psychiatric care services for students </a:t>
              </a:r>
            </a:p>
            <a:p>
              <a:pPr>
                <a:spcAft>
                  <a:spcPts val="200"/>
                </a:spcAft>
              </a:pPr>
              <a:r>
                <a:rPr lang="en-US" sz="9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9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200"/>
                </a:spcAft>
              </a:pPr>
              <a:r>
                <a:rPr lang="en-US" sz="750" b="1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Faculty and Staff Assistance Program</a:t>
              </a:r>
              <a:endParaRPr lang="en-US" sz="75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Phone: (858) 534-5523</a:t>
              </a:r>
            </a:p>
            <a:p>
              <a:pPr>
                <a:spcAft>
                  <a:spcPts val="200"/>
                </a:spcAft>
              </a:pPr>
              <a:r>
                <a:rPr lang="en-US" sz="700" dirty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Confidential information and counseling services for concerns affecting personal well-being </a:t>
              </a:r>
            </a:p>
            <a:p>
              <a:pPr>
                <a:spcAft>
                  <a:spcPts val="200"/>
                </a:spcAft>
              </a:pPr>
              <a:endParaRPr lang="en-US" sz="8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200"/>
                </a:spcAft>
              </a:pPr>
              <a:r>
                <a:rPr lang="en-US" sz="750" b="1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CARE at the Sexual Assault Resource Center</a:t>
              </a: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Phone: (858) 534-5793</a:t>
              </a: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  <a:hlinkClick r:id="rId3"/>
                </a:rPr>
                <a:t>careinfo@ucsd.edu</a:t>
              </a:r>
              <a:r>
                <a:rPr lang="en-US" sz="750" dirty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  <a:p>
              <a:pPr>
                <a:spcAft>
                  <a:spcPts val="200"/>
                </a:spcAft>
              </a:pPr>
              <a:r>
                <a:rPr lang="en-US" sz="700" dirty="0">
                  <a:solidFill>
                    <a:schemeClr val="bg1">
                      <a:lumMod val="50000"/>
                    </a:schemeClr>
                  </a:solidFill>
                </a:rPr>
                <a:t>Violence prevention education programs and confidential services for students, staff and faculty impacted by sexual  assault, relationship violence and stalking.</a:t>
              </a:r>
            </a:p>
            <a:p>
              <a:pPr>
                <a:spcAft>
                  <a:spcPts val="200"/>
                </a:spcAft>
              </a:pPr>
              <a:endParaRPr lang="en-US" sz="8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200"/>
                </a:spcAft>
              </a:pPr>
              <a:r>
                <a:rPr lang="en-US" sz="750" b="1" dirty="0" err="1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DisAbility</a:t>
              </a:r>
              <a:r>
                <a:rPr lang="en-US" sz="750" b="1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Counseling and Consulting </a:t>
              </a: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Phone: (858) 534-6744</a:t>
              </a: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  <a:hlinkClick r:id="rId4"/>
                </a:rPr>
                <a:t>hrdcc@ucsd.edu</a:t>
              </a:r>
              <a:r>
                <a:rPr lang="en-US" sz="75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  <a:p>
              <a:pPr>
                <a:spcAft>
                  <a:spcPts val="200"/>
                </a:spcAft>
              </a:pPr>
              <a:r>
                <a:rPr lang="en-US" sz="700" dirty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Disability management and job accommodation services for faculty and staff with physical or mental medical conditions </a:t>
              </a:r>
            </a:p>
            <a:p>
              <a:pPr>
                <a:spcAft>
                  <a:spcPts val="200"/>
                </a:spcAft>
              </a:pPr>
              <a:endParaRPr lang="en-US" sz="67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200"/>
                </a:spcAft>
              </a:pPr>
              <a:r>
                <a:rPr lang="en-US" sz="750" b="1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Student Health Services</a:t>
              </a: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Main Phone: (858) 534-3300 </a:t>
              </a: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Urgent Care Phone: (858) 534-3302</a:t>
              </a:r>
            </a:p>
            <a:p>
              <a:pPr>
                <a:spcAft>
                  <a:spcPts val="200"/>
                </a:spcAft>
              </a:pPr>
              <a:r>
                <a:rPr lang="en-US" sz="700" dirty="0">
                  <a:solidFill>
                    <a:schemeClr val="bg1">
                      <a:lumMod val="50000"/>
                    </a:schemeClr>
                  </a:solidFill>
                </a:rPr>
                <a:t>Primary medical care, including urgent care and support services such as laboratory, pharmacy, and x-ray.</a:t>
              </a:r>
            </a:p>
            <a:p>
              <a:pPr>
                <a:spcAft>
                  <a:spcPts val="200"/>
                </a:spcAft>
              </a:pPr>
              <a:endParaRPr lang="en-US" sz="75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814A94E-18AD-43B9-89C2-E635C541167E}"/>
                </a:ext>
              </a:extLst>
            </p:cNvPr>
            <p:cNvSpPr txBox="1"/>
            <p:nvPr/>
          </p:nvSpPr>
          <p:spPr>
            <a:xfrm>
              <a:off x="1763545" y="904786"/>
              <a:ext cx="1581396" cy="156926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lang="en-US" sz="800" b="1" dirty="0">
                  <a:solidFill>
                    <a:schemeClr val="bg1"/>
                  </a:solidFill>
                </a:rPr>
                <a:t>Health &amp; Wellness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AEB5C62-6E30-451C-B298-F8DF13ED57ED}"/>
              </a:ext>
            </a:extLst>
          </p:cNvPr>
          <p:cNvGrpSpPr/>
          <p:nvPr/>
        </p:nvGrpSpPr>
        <p:grpSpPr>
          <a:xfrm>
            <a:off x="97223" y="92580"/>
            <a:ext cx="1573094" cy="1509189"/>
            <a:chOff x="122747" y="989393"/>
            <a:chExt cx="1372629" cy="126585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9A598D6-2F3C-4AD0-BE88-632D6E8A9537}"/>
                </a:ext>
              </a:extLst>
            </p:cNvPr>
            <p:cNvSpPr/>
            <p:nvPr/>
          </p:nvSpPr>
          <p:spPr>
            <a:xfrm>
              <a:off x="137009" y="1119416"/>
              <a:ext cx="1358367" cy="1135834"/>
            </a:xfrm>
            <a:prstGeom prst="rect">
              <a:avLst/>
            </a:prstGeom>
            <a:solidFill>
              <a:srgbClr val="F5E3E3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45720" tIns="34290" rIns="4572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200"/>
                </a:spcAft>
              </a:pPr>
              <a:r>
                <a:rPr lang="en-US" sz="750" b="1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Campus Police</a:t>
              </a:r>
              <a:endParaRPr lang="en-US" sz="75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Phone: 911 </a:t>
              </a: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Phone: (858) 534-HELP (4357)</a:t>
              </a:r>
            </a:p>
            <a:p>
              <a:pPr marL="128588" indent="-128588"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n-US" sz="700" dirty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Urgent medical attention; Imminent threat to safety of self or others; Crime in progress; Fire</a:t>
              </a:r>
              <a:r>
                <a:rPr lang="en-US" sz="70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  <a:p>
              <a:pPr>
                <a:spcAft>
                  <a:spcPts val="200"/>
                </a:spcAft>
              </a:pPr>
              <a:endParaRPr lang="en-US" sz="7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200"/>
                </a:spcAft>
              </a:pPr>
              <a:r>
                <a:rPr lang="en-US" sz="750" b="1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Triton Alert Emergency Notifications </a:t>
              </a:r>
              <a:endParaRPr lang="en-US" sz="75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Status message: 888-308-8273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BE8CB44-4F77-460F-9BDF-82D16925D6B2}"/>
                </a:ext>
              </a:extLst>
            </p:cNvPr>
            <p:cNvSpPr txBox="1"/>
            <p:nvPr/>
          </p:nvSpPr>
          <p:spPr>
            <a:xfrm>
              <a:off x="122747" y="989393"/>
              <a:ext cx="798266" cy="128532"/>
            </a:xfrm>
            <a:prstGeom prst="rect">
              <a:avLst/>
            </a:prstGeom>
            <a:solidFill>
              <a:srgbClr val="CA6A68"/>
            </a:solidFill>
          </p:spPr>
          <p:txBody>
            <a:bodyPr wrap="square" rtlCol="0" anchor="ctr">
              <a:noAutofit/>
            </a:bodyPr>
            <a:lstStyle/>
            <a:p>
              <a:r>
                <a:rPr lang="en-US" sz="800" b="1" dirty="0">
                  <a:solidFill>
                    <a:schemeClr val="bg1"/>
                  </a:solidFill>
                </a:rPr>
                <a:t>Emergencies</a:t>
              </a:r>
              <a:endParaRPr lang="en-US" sz="11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6F39A9A-F8FA-4C57-AF1B-FB191F931D2B}"/>
              </a:ext>
            </a:extLst>
          </p:cNvPr>
          <p:cNvGrpSpPr/>
          <p:nvPr/>
        </p:nvGrpSpPr>
        <p:grpSpPr>
          <a:xfrm>
            <a:off x="3476274" y="58832"/>
            <a:ext cx="2398457" cy="6706587"/>
            <a:chOff x="3534411" y="908998"/>
            <a:chExt cx="2398457" cy="506927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2363985-F16B-41D1-8ACB-C910E35EC2E5}"/>
                </a:ext>
              </a:extLst>
            </p:cNvPr>
            <p:cNvSpPr/>
            <p:nvPr/>
          </p:nvSpPr>
          <p:spPr>
            <a:xfrm>
              <a:off x="3534412" y="1033595"/>
              <a:ext cx="2398456" cy="49446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45720" tIns="34290" rIns="45720" bIns="34290" numCol="2" spcCol="36576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200"/>
                </a:spcAft>
              </a:pPr>
              <a:endParaRPr lang="en-US" sz="75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200"/>
                </a:spcAft>
              </a:pPr>
              <a:r>
                <a:rPr lang="en-US" sz="750" b="1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Office for the Prevention of Harassment &amp; Discrimination</a:t>
              </a:r>
              <a:endParaRPr lang="en-US" sz="75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Phone: (858) 534-9104</a:t>
              </a: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  <a:hlinkClick r:id="rId5"/>
                </a:rPr>
                <a:t>ophd@ucsd.edu</a:t>
              </a:r>
              <a:r>
                <a:rPr lang="en-US" sz="75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  <a:p>
              <a:pPr>
                <a:spcAft>
                  <a:spcPts val="200"/>
                </a:spcAft>
              </a:pPr>
              <a:r>
                <a:rPr lang="en-US" sz="700" dirty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Report allegation of discrimination or harassment based on race, age, religion, gender, etc. </a:t>
              </a:r>
            </a:p>
            <a:p>
              <a:pPr>
                <a:spcAft>
                  <a:spcPts val="200"/>
                </a:spcAft>
              </a:pPr>
              <a:r>
                <a:rPr lang="en-US" sz="8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  <a:p>
              <a:pPr>
                <a:spcAft>
                  <a:spcPts val="200"/>
                </a:spcAft>
              </a:pPr>
              <a:r>
                <a:rPr lang="en-US" sz="750" b="1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Whistleblower Hotline</a:t>
              </a: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Phone: (877) 319-0265</a:t>
              </a:r>
            </a:p>
            <a:p>
              <a:pPr>
                <a:spcAft>
                  <a:spcPts val="200"/>
                </a:spcAft>
              </a:pPr>
              <a:r>
                <a:rPr lang="en-US" sz="700" dirty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Anonymous toll-free hotline for reporting possible fraud or other compliance issues. </a:t>
              </a:r>
            </a:p>
            <a:p>
              <a:pPr>
                <a:spcAft>
                  <a:spcPts val="200"/>
                </a:spcAft>
              </a:pPr>
              <a:endParaRPr lang="en-US" sz="8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200"/>
                </a:spcAft>
              </a:pPr>
              <a:r>
                <a:rPr lang="en-US" sz="750" b="1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Academic Employee Relations </a:t>
              </a: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Phone: (858) 822-4564</a:t>
              </a:r>
              <a:endParaRPr lang="en-US" sz="75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200"/>
                </a:spcAft>
              </a:pPr>
              <a:r>
                <a:rPr lang="en-US" sz="700" dirty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Report possible misconduct, such as misuse of campus property, disclosure of confidential student or employee information, bullying by academics, etc. </a:t>
              </a:r>
            </a:p>
            <a:p>
              <a:pPr>
                <a:spcAft>
                  <a:spcPts val="200"/>
                </a:spcAft>
              </a:pPr>
              <a:endParaRPr lang="en-US" sz="75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200"/>
                </a:spcAft>
              </a:pPr>
              <a:r>
                <a:rPr lang="en-US" sz="750" b="1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Labor Relations</a:t>
              </a: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Phone: (858) 534-2810</a:t>
              </a: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  <a:hlinkClick r:id="rId6"/>
                </a:rPr>
                <a:t>Laborrelations@ucsd.edu</a:t>
              </a:r>
              <a:r>
                <a:rPr lang="en-US" sz="75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  <a:p>
              <a:pPr>
                <a:spcAft>
                  <a:spcPts val="200"/>
                </a:spcAft>
              </a:pPr>
              <a:r>
                <a:rPr lang="en-US" sz="700" dirty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Collective bargaining issues: Contract disputes, union grievances, unfair labor practices</a:t>
              </a:r>
            </a:p>
            <a:p>
              <a:pPr>
                <a:spcAft>
                  <a:spcPts val="200"/>
                </a:spcAft>
              </a:pPr>
              <a:endParaRPr lang="en-US" sz="800" i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200"/>
                </a:spcAft>
              </a:pPr>
              <a:r>
                <a:rPr lang="en-US" sz="750" b="1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Office of Student Conduct </a:t>
              </a: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Phone: (858) 534-6225</a:t>
              </a: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  <a:hlinkClick r:id="rId7"/>
                </a:rPr>
                <a:t>studentconduct@ucsd.edu</a:t>
              </a:r>
              <a:r>
                <a:rPr lang="en-US" sz="75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  <a:p>
              <a:pPr>
                <a:spcAft>
                  <a:spcPts val="200"/>
                </a:spcAft>
              </a:pPr>
              <a:r>
                <a:rPr lang="en-US" sz="700" dirty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Non-academic conduct issues related to students and student organizations </a:t>
              </a:r>
            </a:p>
            <a:p>
              <a:pPr>
                <a:spcAft>
                  <a:spcPts val="200"/>
                </a:spcAft>
              </a:pPr>
              <a:endParaRPr lang="en-US" sz="75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200"/>
                </a:spcAft>
              </a:pPr>
              <a:r>
                <a:rPr lang="en-US" sz="750" b="1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Academic Integrity Office</a:t>
              </a: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Phone: (858) 822-2163</a:t>
              </a: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  <a:hlinkClick r:id="rId8"/>
                </a:rPr>
                <a:t>aio@ucsd.edu</a:t>
              </a:r>
              <a:r>
                <a:rPr lang="en-US" sz="75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  <a:p>
              <a:pPr>
                <a:spcAft>
                  <a:spcPts val="200"/>
                </a:spcAft>
              </a:pPr>
              <a:r>
                <a:rPr lang="en-US" sz="700" dirty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Report student academic misconduct violations </a:t>
              </a:r>
            </a:p>
            <a:p>
              <a:pPr>
                <a:spcAft>
                  <a:spcPts val="200"/>
                </a:spcAft>
              </a:pPr>
              <a:endParaRPr lang="en-US" sz="67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200"/>
                </a:spcAft>
              </a:pPr>
              <a:endParaRPr lang="en-US" sz="67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Bef>
                  <a:spcPts val="600"/>
                </a:spcBef>
                <a:spcAft>
                  <a:spcPts val="200"/>
                </a:spcAft>
              </a:pPr>
              <a:endParaRPr lang="en-US" sz="750" b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Bef>
                  <a:spcPts val="600"/>
                </a:spcBef>
                <a:spcAft>
                  <a:spcPts val="200"/>
                </a:spcAft>
              </a:pPr>
              <a:r>
                <a:rPr lang="en-US" sz="750" b="1" dirty="0" smtClean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Intercollegiate </a:t>
              </a:r>
              <a:r>
                <a:rPr lang="en-US" sz="750" b="1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Athletics Compliance Office</a:t>
              </a: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Phone: (858) 534-4211</a:t>
              </a:r>
            </a:p>
            <a:p>
              <a:pPr>
                <a:spcAft>
                  <a:spcPts val="200"/>
                </a:spcAft>
              </a:pPr>
              <a:r>
                <a:rPr lang="en-US" sz="700" dirty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Assistance with NCAA rules that impact student-athletes </a:t>
              </a:r>
              <a:endParaRPr lang="en-US" sz="7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200"/>
                </a:spcAft>
              </a:pPr>
              <a:endParaRPr lang="en-US" sz="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200"/>
                </a:spcAft>
              </a:pPr>
              <a:r>
                <a:rPr lang="en-US" sz="750" b="1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Conflict of Interest</a:t>
              </a: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Phone: (858)534-6465</a:t>
              </a: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  <a:hlinkClick r:id="rId9"/>
                </a:rPr>
                <a:t>Info-coi@ucsd.edu</a:t>
              </a:r>
              <a:r>
                <a:rPr lang="en-US" sz="80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700" dirty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Confidential assistance to assess situations that may compromise professional activities </a:t>
              </a:r>
            </a:p>
            <a:p>
              <a:pPr>
                <a:spcAft>
                  <a:spcPts val="200"/>
                </a:spcAft>
              </a:pPr>
              <a:endParaRPr lang="en-US" sz="75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200"/>
                </a:spcAft>
              </a:pPr>
              <a:r>
                <a:rPr lang="en-US" sz="750" b="1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Office of Research Compliance &amp; Integrity </a:t>
              </a: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Phone (858)822-4939</a:t>
              </a: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  <a:hlinkClick r:id="rId10"/>
                </a:rPr>
                <a:t>rci@ucsd.edu</a:t>
              </a:r>
              <a:r>
                <a:rPr lang="en-US" sz="75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  <a:p>
              <a:pPr>
                <a:spcAft>
                  <a:spcPts val="200"/>
                </a:spcAft>
              </a:pPr>
              <a:r>
                <a:rPr lang="en-US" sz="700" dirty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Oversight, resources and education for the integrity and compliance issues related to research (i.e. fabrication, falsification, plagiarism) </a:t>
              </a:r>
            </a:p>
            <a:p>
              <a:pPr>
                <a:spcAft>
                  <a:spcPts val="200"/>
                </a:spcAft>
              </a:pPr>
              <a:endParaRPr lang="en-US" sz="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200"/>
                </a:spcAft>
              </a:pPr>
              <a:r>
                <a:rPr lang="en-US" sz="750" b="1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Human Research Protections Program </a:t>
              </a: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Phone: (858) 246-4777</a:t>
              </a: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  <a:hlinkClick r:id="rId11"/>
                </a:rPr>
                <a:t>hrpp@ucsd.edu</a:t>
              </a:r>
              <a:r>
                <a:rPr lang="en-US" sz="75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  <a:p>
              <a:pPr>
                <a:spcAft>
                  <a:spcPts val="200"/>
                </a:spcAft>
              </a:pPr>
              <a:r>
                <a:rPr lang="en-US" sz="670" dirty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Review and conduct of research involving human subjects </a:t>
              </a:r>
            </a:p>
            <a:p>
              <a:pPr>
                <a:spcAft>
                  <a:spcPts val="200"/>
                </a:spcAft>
              </a:pPr>
              <a:endParaRPr lang="en-US" sz="8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200"/>
                </a:spcAft>
              </a:pPr>
              <a:r>
                <a:rPr lang="en-US" sz="750" b="1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Institutional Animal Care and Use Committee</a:t>
              </a: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Phone: (858) 534-6069</a:t>
              </a: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  <a:hlinkClick r:id="rId12"/>
                </a:rPr>
                <a:t>iacuc@ucsd.edu</a:t>
              </a:r>
              <a:r>
                <a:rPr lang="en-US" sz="75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  <a:p>
              <a:pPr>
                <a:spcAft>
                  <a:spcPts val="200"/>
                </a:spcAft>
              </a:pPr>
              <a:r>
                <a:rPr lang="en-US" sz="700" dirty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Teaching or research use of animals </a:t>
              </a:r>
            </a:p>
            <a:p>
              <a:pPr>
                <a:spcAft>
                  <a:spcPts val="200"/>
                </a:spcAft>
              </a:pPr>
              <a:endParaRPr lang="en-US" sz="67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200"/>
                </a:spcAft>
              </a:pPr>
              <a:r>
                <a:rPr lang="en-US" sz="750" b="1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Faculty and Staff Assistance Program</a:t>
              </a:r>
              <a:endParaRPr lang="en-US" sz="75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200"/>
                </a:spcAft>
              </a:pPr>
              <a:r>
                <a:rPr lang="en-US" sz="70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Phone: (858) 534-5523</a:t>
              </a:r>
            </a:p>
            <a:p>
              <a:pPr>
                <a:spcAft>
                  <a:spcPts val="200"/>
                </a:spcAft>
              </a:pPr>
              <a:r>
                <a:rPr lang="en-US" sz="700" dirty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Departmental behavioral consultation assistance and  educational workshops</a:t>
              </a:r>
            </a:p>
            <a:p>
              <a:pPr>
                <a:spcAft>
                  <a:spcPts val="200"/>
                </a:spcAft>
              </a:pPr>
              <a:endParaRPr lang="en-US" sz="75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200"/>
                </a:spcAft>
              </a:pPr>
              <a:r>
                <a:rPr lang="en-US" sz="750" b="1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Office for Equity, Diversity, and Inclusion </a:t>
              </a: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Phone: (858) 822-4783</a:t>
              </a: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  <a:hlinkClick r:id="rId13"/>
                </a:rPr>
                <a:t>vcedi@ucsd.edu</a:t>
              </a:r>
              <a:r>
                <a:rPr lang="en-US" sz="75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  <a:p>
              <a:pPr>
                <a:spcAft>
                  <a:spcPts val="200"/>
                </a:spcAft>
              </a:pPr>
              <a:r>
                <a:rPr lang="en-US" sz="700" dirty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Faculty mediator services.</a:t>
              </a:r>
            </a:p>
            <a:p>
              <a:pPr>
                <a:spcAft>
                  <a:spcPts val="200"/>
                </a:spcAft>
              </a:pPr>
              <a:endParaRPr lang="en-US" sz="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C01D3D3-EB23-4FCC-A772-337DE2254191}"/>
                </a:ext>
              </a:extLst>
            </p:cNvPr>
            <p:cNvSpPr txBox="1"/>
            <p:nvPr/>
          </p:nvSpPr>
          <p:spPr>
            <a:xfrm>
              <a:off x="3534411" y="908998"/>
              <a:ext cx="1169468" cy="160792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 anchor="ctr">
              <a:noAutofit/>
            </a:bodyPr>
            <a:lstStyle/>
            <a:p>
              <a:r>
                <a:rPr lang="en-US" sz="800" b="1" dirty="0">
                  <a:solidFill>
                    <a:schemeClr val="bg1"/>
                  </a:solidFill>
                </a:rPr>
                <a:t>Misconduct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6E2A784-881B-4B71-A98C-95BEDF78E435}"/>
              </a:ext>
            </a:extLst>
          </p:cNvPr>
          <p:cNvGrpSpPr/>
          <p:nvPr/>
        </p:nvGrpSpPr>
        <p:grpSpPr>
          <a:xfrm>
            <a:off x="110601" y="3557820"/>
            <a:ext cx="1562682" cy="3195139"/>
            <a:chOff x="6330827" y="917026"/>
            <a:chExt cx="1288667" cy="2494592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1E5FE1F-AE47-46EC-9952-C3E702DB16F9}"/>
                </a:ext>
              </a:extLst>
            </p:cNvPr>
            <p:cNvSpPr/>
            <p:nvPr/>
          </p:nvSpPr>
          <p:spPr>
            <a:xfrm>
              <a:off x="6330827" y="1045648"/>
              <a:ext cx="1288667" cy="2365970"/>
            </a:xfrm>
            <a:prstGeom prst="rect">
              <a:avLst/>
            </a:prstGeom>
            <a:solidFill>
              <a:srgbClr val="FFF6D9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45720" tIns="34290" rIns="4572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200"/>
                </a:spcAft>
              </a:pPr>
              <a:r>
                <a:rPr lang="en-US" sz="750" b="1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Campus Counsel</a:t>
              </a: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Phone: (858) 822-1236</a:t>
              </a:r>
            </a:p>
            <a:p>
              <a:pPr>
                <a:spcAft>
                  <a:spcPts val="200"/>
                </a:spcAft>
              </a:pPr>
              <a:r>
                <a:rPr lang="en-US" sz="700" dirty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Intent to sue; contact from a federal/state agency investigator; libel, slander, or defamation</a:t>
              </a:r>
            </a:p>
            <a:p>
              <a:pPr>
                <a:spcAft>
                  <a:spcPts val="200"/>
                </a:spcAft>
              </a:pPr>
              <a:endParaRPr lang="en-US" sz="67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200"/>
                </a:spcAft>
              </a:pPr>
              <a:r>
                <a:rPr lang="en-US" sz="750" b="1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Risk Management </a:t>
              </a: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Phone: (858) 534-2454 or </a:t>
              </a: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(858) 534-0994</a:t>
              </a: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  <a:hlinkClick r:id="rId14"/>
                </a:rPr>
                <a:t>ehsrisk@ucsd.edu</a:t>
              </a:r>
              <a:r>
                <a:rPr lang="en-US" sz="75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  <a:p>
              <a:pPr>
                <a:spcAft>
                  <a:spcPts val="200"/>
                </a:spcAft>
              </a:pPr>
              <a:r>
                <a:rPr lang="en-US" sz="700" dirty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Litigation (subpoenas or summons and complaint); Damage to university property; Insurance coverage to protect teaching, research, and public service activities </a:t>
              </a:r>
            </a:p>
            <a:p>
              <a:pPr>
                <a:spcAft>
                  <a:spcPts val="200"/>
                </a:spcAft>
              </a:pPr>
              <a:endParaRPr lang="en-US" sz="75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200"/>
                </a:spcAft>
              </a:pPr>
              <a:r>
                <a:rPr lang="en-US" sz="750" b="1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IT Services </a:t>
              </a: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Phone (858)246-4357 </a:t>
              </a: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General assistance: </a:t>
              </a:r>
              <a:r>
                <a:rPr lang="en-US" sz="75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  <a:hlinkClick r:id="rId15"/>
                </a:rPr>
                <a:t>servicedesk@ucsd.edu</a:t>
              </a:r>
              <a:endParaRPr lang="en-US" sz="75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Cybersecurity help: </a:t>
              </a:r>
              <a:r>
                <a:rPr lang="en-US" sz="75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  <a:hlinkClick r:id="rId16"/>
                </a:rPr>
                <a:t>acthelp@ucsd.edu</a:t>
              </a:r>
              <a:endParaRPr lang="en-US" sz="800" i="1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B643370-4C57-44AF-AF50-AE29D07164D5}"/>
                </a:ext>
              </a:extLst>
            </p:cNvPr>
            <p:cNvSpPr txBox="1"/>
            <p:nvPr/>
          </p:nvSpPr>
          <p:spPr>
            <a:xfrm>
              <a:off x="6330827" y="917026"/>
              <a:ext cx="1007269" cy="130098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rtlCol="0" anchor="ctr">
              <a:noAutofit/>
            </a:bodyPr>
            <a:lstStyle/>
            <a:p>
              <a:r>
                <a:rPr lang="en-US" sz="800" b="1" dirty="0">
                  <a:solidFill>
                    <a:schemeClr val="bg1"/>
                  </a:solidFill>
                </a:rPr>
                <a:t>Risk &amp; Liability 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DAC4493-EC3C-437C-B417-AC63D9C1D2F5}"/>
              </a:ext>
            </a:extLst>
          </p:cNvPr>
          <p:cNvGrpSpPr/>
          <p:nvPr/>
        </p:nvGrpSpPr>
        <p:grpSpPr>
          <a:xfrm>
            <a:off x="110840" y="1714658"/>
            <a:ext cx="1565044" cy="1734637"/>
            <a:chOff x="135788" y="2939413"/>
            <a:chExt cx="1339387" cy="1132891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A7638E3-7B5D-4490-8420-D13E68370948}"/>
                </a:ext>
              </a:extLst>
            </p:cNvPr>
            <p:cNvSpPr/>
            <p:nvPr/>
          </p:nvSpPr>
          <p:spPr>
            <a:xfrm>
              <a:off x="137790" y="3067279"/>
              <a:ext cx="1337385" cy="1005025"/>
            </a:xfrm>
            <a:prstGeom prst="rect">
              <a:avLst/>
            </a:prstGeom>
            <a:solidFill>
              <a:srgbClr val="F9EAC3"/>
            </a:solidFill>
            <a:ln>
              <a:solidFill>
                <a:srgbClr val="C692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45720" tIns="34290" rIns="4572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150"/>
                </a:spcAft>
              </a:pPr>
              <a:endParaRPr lang="en-US" sz="9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150"/>
                </a:spcAft>
              </a:pPr>
              <a:endParaRPr lang="en-US" sz="9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200"/>
                </a:spcAft>
              </a:pPr>
              <a:r>
                <a:rPr lang="en-US" sz="750" b="1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Environment, Health &amp; Safety</a:t>
              </a:r>
              <a:endParaRPr lang="en-US" sz="75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Phone: (858)534-3660</a:t>
              </a:r>
            </a:p>
            <a:p>
              <a:pPr>
                <a:spcAft>
                  <a:spcPts val="200"/>
                </a:spcAft>
              </a:pPr>
              <a:r>
                <a:rPr lang="en-US" sz="700" dirty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Anonymous hotline to report lab safety issues, hazardous material or toxic spill</a:t>
              </a:r>
            </a:p>
            <a:p>
              <a:pPr>
                <a:spcAft>
                  <a:spcPts val="200"/>
                </a:spcAft>
              </a:pPr>
              <a:r>
                <a:rPr lang="en-US" sz="80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  <a:p>
              <a:pPr>
                <a:spcAft>
                  <a:spcPts val="200"/>
                </a:spcAft>
              </a:pPr>
              <a:r>
                <a:rPr lang="en-US" sz="750" b="1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Facilities Management </a:t>
              </a: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Phone: (858)534-2930</a:t>
              </a: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  <a:hlinkClick r:id="rId17"/>
                </a:rPr>
                <a:t>FM Customer Portal </a:t>
              </a:r>
              <a:endParaRPr lang="en-US" sz="75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200"/>
                </a:spcAft>
              </a:pPr>
              <a:r>
                <a:rPr lang="en-US" sz="700" dirty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Flooding, building alterations, repairs, maintenance, cleaning, landscaping, special refuse pickup</a:t>
              </a:r>
            </a:p>
            <a:p>
              <a:endParaRPr lang="en-US" sz="900" i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sz="9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32A7CF5-082A-4E70-875E-20D473AA8540}"/>
                </a:ext>
              </a:extLst>
            </p:cNvPr>
            <p:cNvSpPr txBox="1"/>
            <p:nvPr/>
          </p:nvSpPr>
          <p:spPr>
            <a:xfrm>
              <a:off x="135788" y="2939413"/>
              <a:ext cx="1106903" cy="120615"/>
            </a:xfrm>
            <a:prstGeom prst="rect">
              <a:avLst/>
            </a:prstGeom>
            <a:solidFill>
              <a:srgbClr val="C69214"/>
            </a:solidFill>
          </p:spPr>
          <p:txBody>
            <a:bodyPr wrap="square" rtlCol="0">
              <a:noAutofit/>
            </a:bodyPr>
            <a:lstStyle/>
            <a:p>
              <a:r>
                <a:rPr lang="en-US" sz="800" b="1" dirty="0">
                  <a:solidFill>
                    <a:schemeClr val="bg1"/>
                  </a:solidFill>
                </a:rPr>
                <a:t>Facilities &amp; Property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8646BA4-A672-4D29-B112-74DD961C926D}"/>
              </a:ext>
            </a:extLst>
          </p:cNvPr>
          <p:cNvGrpSpPr/>
          <p:nvPr/>
        </p:nvGrpSpPr>
        <p:grpSpPr>
          <a:xfrm>
            <a:off x="7566269" y="111559"/>
            <a:ext cx="1480505" cy="6646679"/>
            <a:chOff x="7723976" y="1058977"/>
            <a:chExt cx="1385523" cy="5903568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580BA5C-B962-4FAC-A712-F7F612BC1412}"/>
                </a:ext>
              </a:extLst>
            </p:cNvPr>
            <p:cNvSpPr/>
            <p:nvPr/>
          </p:nvSpPr>
          <p:spPr>
            <a:xfrm>
              <a:off x="7723976" y="1194470"/>
              <a:ext cx="1385523" cy="5768075"/>
            </a:xfrm>
            <a:prstGeom prst="rect">
              <a:avLst/>
            </a:prstGeom>
            <a:solidFill>
              <a:srgbClr val="7030A0">
                <a:alpha val="10980"/>
              </a:srgbClr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45720" tIns="45720" rIns="4572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200"/>
                </a:spcAft>
              </a:pPr>
              <a:r>
                <a:rPr lang="en-US" sz="750" b="1" dirty="0">
                  <a:solidFill>
                    <a:schemeClr val="tx1"/>
                  </a:solidFill>
                </a:rPr>
                <a:t>Basic Needs Student Services</a:t>
              </a: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tx1"/>
                  </a:solidFill>
                </a:rPr>
                <a:t>Phone: (858) 246-2632</a:t>
              </a: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tx1"/>
                  </a:solidFill>
                  <a:hlinkClick r:id="rId18"/>
                </a:rPr>
                <a:t>thehub@ucsd.edu</a:t>
              </a:r>
              <a:r>
                <a:rPr lang="en-US" sz="750" dirty="0">
                  <a:solidFill>
                    <a:schemeClr val="tx1"/>
                  </a:solidFill>
                </a:rPr>
                <a:t> </a:t>
              </a:r>
            </a:p>
            <a:p>
              <a:pPr>
                <a:spcAft>
                  <a:spcPts val="200"/>
                </a:spcAft>
              </a:pPr>
              <a:r>
                <a:rPr lang="en-US" sz="750" i="1" dirty="0">
                  <a:solidFill>
                    <a:schemeClr val="tx1"/>
                  </a:solidFill>
                </a:rPr>
                <a:t>During campus breaks, call: 211 or go online  to </a:t>
              </a:r>
              <a:r>
                <a:rPr lang="en-US" sz="750" i="1" dirty="0">
                  <a:solidFill>
                    <a:schemeClr val="tx1"/>
                  </a:solidFill>
                  <a:hlinkClick r:id="rId19"/>
                </a:rPr>
                <a:t>211sandiego.org </a:t>
              </a:r>
              <a:endParaRPr lang="en-US" sz="750" i="1" dirty="0">
                <a:solidFill>
                  <a:schemeClr val="tx1"/>
                </a:solidFill>
              </a:endParaRPr>
            </a:p>
            <a:p>
              <a:pPr>
                <a:spcAft>
                  <a:spcPts val="200"/>
                </a:spcAft>
              </a:pPr>
              <a:r>
                <a:rPr lang="en-US" sz="700" dirty="0">
                  <a:solidFill>
                    <a:schemeClr val="bg1">
                      <a:lumMod val="50000"/>
                    </a:schemeClr>
                  </a:solidFill>
                </a:rPr>
                <a:t>Food security programs and emergency housing and financial assistance programs </a:t>
              </a:r>
              <a:endParaRPr lang="en-US" sz="700" b="1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200"/>
                </a:spcAft>
              </a:pPr>
              <a:endParaRPr lang="en-US" sz="75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200"/>
                </a:spcAft>
              </a:pPr>
              <a:r>
                <a:rPr lang="en-US" sz="750" b="1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Office of the </a:t>
              </a:r>
              <a:r>
                <a:rPr lang="en-US" sz="750" b="1" dirty="0" err="1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Ombuds</a:t>
              </a:r>
              <a:endParaRPr lang="en-US" sz="75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Phone: (858) 534-0777</a:t>
              </a:r>
            </a:p>
            <a:p>
              <a:pPr>
                <a:spcAft>
                  <a:spcPts val="200"/>
                </a:spcAft>
              </a:pPr>
              <a:r>
                <a:rPr lang="en-US" sz="700" dirty="0">
                  <a:solidFill>
                    <a:schemeClr val="bg2">
                      <a:lumMod val="50000"/>
                    </a:schemeClr>
                  </a:solidFill>
                </a:rPr>
                <a:t>Confidential, neutral, and informal dispute resolution services for the UC San Diego community</a:t>
              </a:r>
            </a:p>
            <a:p>
              <a:pPr>
                <a:spcAft>
                  <a:spcPts val="200"/>
                </a:spcAft>
              </a:pPr>
              <a:endParaRPr lang="en-US" sz="750" dirty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200"/>
                </a:spcAft>
              </a:pPr>
              <a:r>
                <a:rPr lang="en-US" sz="750" b="1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Academic Personnel Services</a:t>
              </a: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Phone: (858) 534-0068</a:t>
              </a:r>
            </a:p>
            <a:p>
              <a:pPr>
                <a:spcAft>
                  <a:spcPts val="200"/>
                </a:spcAft>
              </a:pPr>
              <a:r>
                <a:rPr lang="en-US" sz="700" dirty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Academic personnel processes or cases (e.g. recruitments, promotions, merits, reviews, etc.)</a:t>
              </a:r>
            </a:p>
            <a:p>
              <a:pPr>
                <a:spcAft>
                  <a:spcPts val="200"/>
                </a:spcAft>
              </a:pPr>
              <a:endParaRPr lang="en-US" sz="75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200"/>
                </a:spcAft>
              </a:pPr>
              <a:r>
                <a:rPr lang="en-US" sz="750" b="1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Office for Equity, Diversity, and Inclusion </a:t>
              </a: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Phone: (858) 822-4783</a:t>
              </a: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  <a:hlinkClick r:id="rId13"/>
                </a:rPr>
                <a:t>vcedi@ucsd.edu</a:t>
              </a:r>
              <a:r>
                <a:rPr lang="en-US" sz="75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  <a:p>
              <a:pPr>
                <a:spcAft>
                  <a:spcPts val="200"/>
                </a:spcAft>
              </a:pPr>
              <a:r>
                <a:rPr lang="en-US" sz="700" dirty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Guidance for EDI-related concerns, assistance for related initiatives, and information on campus community centers</a:t>
              </a:r>
            </a:p>
            <a:p>
              <a:pPr>
                <a:spcAft>
                  <a:spcPts val="200"/>
                </a:spcAft>
              </a:pPr>
              <a:endParaRPr lang="en-US" sz="7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200"/>
                </a:spcAft>
              </a:pPr>
              <a:r>
                <a:rPr lang="en-US" sz="750" b="1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Teaching + Learning Commons </a:t>
              </a: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Phone: (858) 246-2659</a:t>
              </a: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  <a:hlinkClick r:id="rId20"/>
                </a:rPr>
                <a:t>commons@ucsd.edu</a:t>
              </a:r>
              <a:r>
                <a:rPr lang="en-US" sz="75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  <a:p>
              <a:pPr>
                <a:spcAft>
                  <a:spcPts val="200"/>
                </a:spcAft>
              </a:pPr>
              <a:endParaRPr lang="en-US" sz="7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200"/>
                </a:spcAft>
              </a:pPr>
              <a:r>
                <a:rPr lang="en-US" sz="750" i="1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Academic Achievement Hub</a:t>
              </a: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Phone: (858) 534-9477</a:t>
              </a: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  <a:hlinkClick r:id="rId21"/>
                </a:rPr>
                <a:t>Aah@ucsd.edu</a:t>
              </a:r>
              <a:r>
                <a:rPr lang="en-US" sz="75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  <a:p>
              <a:pPr>
                <a:spcAft>
                  <a:spcPts val="200"/>
                </a:spcAft>
              </a:pPr>
              <a:r>
                <a:rPr lang="en-US" sz="700" dirty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Programming for faculty, staff, and students to improve students’ academic success </a:t>
              </a:r>
            </a:p>
            <a:p>
              <a:pPr>
                <a:spcAft>
                  <a:spcPts val="200"/>
                </a:spcAft>
              </a:pPr>
              <a:endParaRPr lang="en-US" sz="7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200"/>
                </a:spcAft>
              </a:pPr>
              <a:r>
                <a:rPr lang="en-US" sz="750" i="1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Engaged Teaching Hub </a:t>
              </a: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Phone: (858) 246-0628</a:t>
              </a: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  <a:hlinkClick r:id="rId22"/>
                </a:rPr>
                <a:t>engagedteaching@ucsd.edu</a:t>
              </a:r>
              <a:r>
                <a:rPr lang="en-US" sz="75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  <a:p>
              <a:pPr>
                <a:spcAft>
                  <a:spcPts val="200"/>
                </a:spcAft>
              </a:pPr>
              <a:r>
                <a:rPr lang="en-US" sz="700" dirty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Programs and resources that support faculty and graduate students in their teaching roles. </a:t>
              </a:r>
              <a:endParaRPr lang="en-US" sz="67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37551F5-B308-4E97-B9A5-F9E107584EF8}"/>
                </a:ext>
              </a:extLst>
            </p:cNvPr>
            <p:cNvSpPr txBox="1"/>
            <p:nvPr/>
          </p:nvSpPr>
          <p:spPr>
            <a:xfrm>
              <a:off x="7723976" y="1058977"/>
              <a:ext cx="837979" cy="135493"/>
            </a:xfrm>
            <a:prstGeom prst="rect">
              <a:avLst/>
            </a:prstGeom>
            <a:solidFill>
              <a:srgbClr val="7030A0"/>
            </a:solidFill>
          </p:spPr>
          <p:txBody>
            <a:bodyPr wrap="square" rtlCol="0" anchor="ctr">
              <a:noAutofit/>
            </a:bodyPr>
            <a:lstStyle/>
            <a:p>
              <a:r>
                <a:rPr lang="en-US" sz="800" b="1" dirty="0">
                  <a:solidFill>
                    <a:schemeClr val="bg1"/>
                  </a:solidFill>
                </a:rPr>
                <a:t>Other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CE14BF5-36D4-4826-B6E6-6CBFFE8CFF19}"/>
              </a:ext>
            </a:extLst>
          </p:cNvPr>
          <p:cNvGrpSpPr/>
          <p:nvPr/>
        </p:nvGrpSpPr>
        <p:grpSpPr>
          <a:xfrm>
            <a:off x="5972886" y="3559331"/>
            <a:ext cx="1504546" cy="3206087"/>
            <a:chOff x="-80205" y="5037224"/>
            <a:chExt cx="1429407" cy="2757053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5237044-EFEA-4CFF-8848-A13AF78F2946}"/>
                </a:ext>
              </a:extLst>
            </p:cNvPr>
            <p:cNvSpPr/>
            <p:nvPr/>
          </p:nvSpPr>
          <p:spPr>
            <a:xfrm>
              <a:off x="-68670" y="5227424"/>
              <a:ext cx="1417872" cy="2566853"/>
            </a:xfrm>
            <a:prstGeom prst="rect">
              <a:avLst/>
            </a:prstGeom>
            <a:solidFill>
              <a:srgbClr val="ED7D31">
                <a:alpha val="10196"/>
              </a:srgb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45720" tIns="34290" rIns="45720" bIns="34290" numCol="1" spcCol="18288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200"/>
                </a:spcAft>
              </a:pPr>
              <a:r>
                <a:rPr lang="en-US" sz="750" b="1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International Students &amp; Programs Office</a:t>
              </a: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Phone: (858) 534-3730</a:t>
              </a: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  <a:hlinkClick r:id="rId23"/>
                </a:rPr>
                <a:t>istudents@ucsd.edu</a:t>
              </a:r>
              <a:r>
                <a:rPr lang="en-US" sz="75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750" dirty="0" smtClean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(emergencies)</a:t>
              </a:r>
              <a:endParaRPr lang="en-US" sz="75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200"/>
                </a:spcAft>
              </a:pPr>
              <a:r>
                <a:rPr lang="en-US" sz="700" dirty="0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Programs and services </a:t>
              </a:r>
              <a:r>
                <a:rPr lang="en-US" sz="700" dirty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to support international students experiences</a:t>
              </a:r>
            </a:p>
            <a:p>
              <a:pPr>
                <a:spcAft>
                  <a:spcPts val="200"/>
                </a:spcAft>
              </a:pPr>
              <a:endParaRPr lang="en-US" sz="7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200"/>
                </a:spcAft>
              </a:pPr>
              <a:r>
                <a:rPr lang="en-US" sz="750" b="1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Undocumented Student Services Center</a:t>
              </a: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Phone: (858) 822-6916</a:t>
              </a: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  <a:hlinkClick r:id="rId24"/>
                </a:rPr>
                <a:t>undoc@ucsd.edu</a:t>
              </a:r>
              <a:r>
                <a:rPr lang="en-US" sz="75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  <a:p>
              <a:pPr>
                <a:spcAft>
                  <a:spcPts val="200"/>
                </a:spcAft>
              </a:pPr>
              <a:r>
                <a:rPr lang="en-US" sz="700" dirty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Specialized services and programs to eliminate barriers related to immigration status. </a:t>
              </a:r>
            </a:p>
            <a:p>
              <a:pPr>
                <a:spcAft>
                  <a:spcPts val="200"/>
                </a:spcAft>
              </a:pPr>
              <a:endParaRPr lang="en-US" sz="67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200"/>
                </a:spcAft>
              </a:pPr>
              <a:r>
                <a:rPr lang="en-US" sz="750" b="1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International Faculty &amp; Scholars Office </a:t>
              </a:r>
            </a:p>
            <a:p>
              <a:pPr>
                <a:spcAft>
                  <a:spcPts val="200"/>
                </a:spcAft>
              </a:pPr>
              <a:r>
                <a:rPr lang="en-US" sz="75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Phone: (858) </a:t>
              </a:r>
              <a:r>
                <a:rPr lang="en-US" sz="750" dirty="0" smtClean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246-1448 </a:t>
              </a:r>
            </a:p>
            <a:p>
              <a:pPr>
                <a:spcAft>
                  <a:spcPts val="200"/>
                </a:spcAft>
              </a:pPr>
              <a:r>
                <a:rPr lang="en-US" sz="750" u="sng" dirty="0" smtClean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  <a:hlinkClick r:id="rId25"/>
                </a:rPr>
                <a:t>ischolars@ucsd.edu</a:t>
              </a:r>
              <a:r>
                <a:rPr lang="en-US" sz="750" u="sng" dirty="0" smtClean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(emergencies)</a:t>
              </a:r>
              <a:endParaRPr lang="en-US" sz="75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200"/>
                </a:spcAft>
              </a:pPr>
              <a:r>
                <a:rPr lang="en-US" sz="700" dirty="0" smtClean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Advising services to support </a:t>
              </a:r>
              <a:r>
                <a:rPr lang="en-US" sz="700" dirty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international scholars and families professional and personal goals</a:t>
              </a:r>
              <a:endParaRPr lang="en-US" sz="7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BFCE502-9166-45DD-A715-32E4384C3235}"/>
                </a:ext>
              </a:extLst>
            </p:cNvPr>
            <p:cNvSpPr txBox="1"/>
            <p:nvPr/>
          </p:nvSpPr>
          <p:spPr>
            <a:xfrm>
              <a:off x="-80205" y="5037224"/>
              <a:ext cx="859869" cy="182641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r>
                <a:rPr lang="en-US" sz="800" b="1" dirty="0">
                  <a:solidFill>
                    <a:schemeClr val="bg1"/>
                  </a:solidFill>
                </a:rPr>
                <a:t>International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ADE9AE1-685D-4095-9CC4-6527311755F6}"/>
              </a:ext>
            </a:extLst>
          </p:cNvPr>
          <p:cNvGrpSpPr/>
          <p:nvPr/>
        </p:nvGrpSpPr>
        <p:grpSpPr>
          <a:xfrm>
            <a:off x="5984590" y="92580"/>
            <a:ext cx="1483524" cy="3336420"/>
            <a:chOff x="6192479" y="-64058"/>
            <a:chExt cx="1568952" cy="327312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BB88855-842F-4784-B57C-AA2A29F4A89C}"/>
                </a:ext>
              </a:extLst>
            </p:cNvPr>
            <p:cNvSpPr txBox="1"/>
            <p:nvPr/>
          </p:nvSpPr>
          <p:spPr>
            <a:xfrm>
              <a:off x="6192479" y="107870"/>
              <a:ext cx="1568952" cy="3101195"/>
            </a:xfrm>
            <a:prstGeom prst="rect">
              <a:avLst/>
            </a:prstGeom>
            <a:solidFill>
              <a:srgbClr val="70AD47">
                <a:alpha val="10980"/>
              </a:srgbClr>
            </a:solidFill>
            <a:ln>
              <a:solidFill>
                <a:schemeClr val="accent6"/>
              </a:solidFill>
            </a:ln>
          </p:spPr>
          <p:txBody>
            <a:bodyPr wrap="square" lIns="45720" rIns="45720" rtlCol="0">
              <a:noAutofit/>
            </a:bodyPr>
            <a:lstStyle/>
            <a:p>
              <a:pPr lvl="0"/>
              <a:r>
                <a:rPr lang="en-US" sz="750" b="1" dirty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Office of Admissions </a:t>
              </a:r>
            </a:p>
            <a:p>
              <a:pPr lvl="0"/>
              <a:r>
                <a:rPr lang="en-US" sz="750" dirty="0">
                  <a:solidFill>
                    <a:prstClr val="black">
                      <a:lumMod val="75000"/>
                      <a:lumOff val="25000"/>
                    </a:prst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Phone: (858)534-4831</a:t>
              </a:r>
            </a:p>
            <a:p>
              <a:pPr lvl="0"/>
              <a:r>
                <a:rPr lang="en-US" sz="750" dirty="0">
                  <a:solidFill>
                    <a:prstClr val="black">
                      <a:lumMod val="75000"/>
                      <a:lumOff val="25000"/>
                    </a:prstClr>
                  </a:solidFill>
                  <a:ea typeface="Calibri" panose="020F0502020204030204" pitchFamily="34" charset="0"/>
                  <a:cs typeface="Times New Roman" panose="02020603050405020304" pitchFamily="18" charset="0"/>
                  <a:hlinkClick r:id="rId26"/>
                </a:rPr>
                <a:t>admissionsreply@ucsd.edu</a:t>
              </a:r>
              <a:r>
                <a:rPr lang="en-US" sz="750" dirty="0">
                  <a:solidFill>
                    <a:prstClr val="black">
                      <a:lumMod val="75000"/>
                      <a:lumOff val="25000"/>
                    </a:prst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  <a:p>
              <a:pPr lvl="0"/>
              <a:r>
                <a:rPr lang="en-US" sz="700" dirty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Admissions advising for undergraduate students, including transfer students</a:t>
              </a:r>
            </a:p>
            <a:p>
              <a:pPr lvl="0"/>
              <a:endParaRPr lang="en-US" sz="7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lvl="0"/>
              <a:r>
                <a:rPr lang="en-US" sz="750" i="1" dirty="0">
                  <a:ea typeface="Calibri" panose="020F0502020204030204" pitchFamily="34" charset="0"/>
                  <a:cs typeface="Times New Roman" panose="02020603050405020304" pitchFamily="18" charset="0"/>
                </a:rPr>
                <a:t>International Admissions Specialists</a:t>
              </a:r>
            </a:p>
            <a:p>
              <a:pPr lvl="0"/>
              <a:r>
                <a:rPr lang="en-US" sz="750" dirty="0">
                  <a:ea typeface="Calibri" panose="020F0502020204030204" pitchFamily="34" charset="0"/>
                  <a:cs typeface="Times New Roman" panose="02020603050405020304" pitchFamily="18" charset="0"/>
                </a:rPr>
                <a:t>Phone: (858) 534-4831</a:t>
              </a:r>
            </a:p>
            <a:p>
              <a:pPr lvl="0"/>
              <a:r>
                <a:rPr lang="en-US" sz="750" dirty="0">
                  <a:ea typeface="Calibri" panose="020F0502020204030204" pitchFamily="34" charset="0"/>
                  <a:cs typeface="Times New Roman" panose="02020603050405020304" pitchFamily="18" charset="0"/>
                  <a:hlinkClick r:id="rId27"/>
                </a:rPr>
                <a:t>infointernational@ucsd.edu</a:t>
              </a:r>
              <a:r>
                <a:rPr lang="en-US" sz="750" dirty="0"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  <a:p>
              <a:pPr lvl="0"/>
              <a:r>
                <a:rPr lang="en-US" sz="800" dirty="0"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  <a:p>
              <a:pPr lvl="0"/>
              <a:r>
                <a:rPr lang="en-US" sz="750" b="1" dirty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Registrar’s Office </a:t>
              </a:r>
            </a:p>
            <a:p>
              <a:pPr lvl="0"/>
              <a:r>
                <a:rPr lang="en-US" sz="750" dirty="0">
                  <a:solidFill>
                    <a:prstClr val="black">
                      <a:lumMod val="75000"/>
                      <a:lumOff val="25000"/>
                    </a:prst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Phone: (858)534-3150</a:t>
              </a:r>
            </a:p>
            <a:p>
              <a:pPr lvl="0"/>
              <a:r>
                <a:rPr lang="en-US" sz="750" dirty="0">
                  <a:solidFill>
                    <a:prstClr val="black">
                      <a:lumMod val="75000"/>
                      <a:lumOff val="25000"/>
                    </a:prstClr>
                  </a:solidFill>
                  <a:ea typeface="Calibri" panose="020F0502020204030204" pitchFamily="34" charset="0"/>
                  <a:cs typeface="Times New Roman" panose="02020603050405020304" pitchFamily="18" charset="0"/>
                  <a:hlinkClick r:id="rId28"/>
                </a:rPr>
                <a:t>registrar@ucsd.edu</a:t>
              </a:r>
              <a:r>
                <a:rPr lang="en-US" sz="750" dirty="0">
                  <a:solidFill>
                    <a:prstClr val="black">
                      <a:lumMod val="75000"/>
                      <a:lumOff val="25000"/>
                    </a:prst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  <a:p>
              <a:pPr lvl="0"/>
              <a:r>
                <a:rPr lang="en-US" sz="700" dirty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Questions about exams, grades, transcripts/verifications, academic planning, records, class enrollment</a:t>
              </a:r>
            </a:p>
            <a:p>
              <a:pPr lvl="0"/>
              <a:endParaRPr lang="en-US" sz="700" dirty="0">
                <a:solidFill>
                  <a:prstClr val="white">
                    <a:lumMod val="50000"/>
                  </a:prst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lvl="0"/>
              <a:r>
                <a:rPr lang="en-US" sz="75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Financial Aid and Scholarships Office </a:t>
              </a:r>
            </a:p>
            <a:p>
              <a:pPr lvl="0"/>
              <a:r>
                <a:rPr lang="en-US" sz="750" dirty="0">
                  <a:ea typeface="Calibri" panose="020F0502020204030204" pitchFamily="34" charset="0"/>
                  <a:cs typeface="Times New Roman" panose="02020603050405020304" pitchFamily="18" charset="0"/>
                </a:rPr>
                <a:t>Phone: (858) 534-4480</a:t>
              </a:r>
            </a:p>
            <a:p>
              <a:pPr lvl="0"/>
              <a:r>
                <a:rPr lang="en-US" sz="750" dirty="0">
                  <a:ea typeface="Calibri" panose="020F0502020204030204" pitchFamily="34" charset="0"/>
                  <a:cs typeface="Times New Roman" panose="02020603050405020304" pitchFamily="18" charset="0"/>
                  <a:hlinkClick r:id="rId29"/>
                </a:rPr>
                <a:t>finaid@ucsd.edu</a:t>
              </a:r>
              <a:r>
                <a:rPr lang="en-US" sz="750" dirty="0"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  <a:p>
              <a:pPr lvl="0"/>
              <a:r>
                <a:rPr lang="en-US" sz="700" dirty="0">
                  <a:solidFill>
                    <a:schemeClr val="bg1">
                      <a:lumMod val="50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Financial information for prospective undergraduates, continuing undergraduates, grad/professional students, parents, veterans, and their families. </a:t>
              </a:r>
            </a:p>
            <a:p>
              <a:pPr lvl="0"/>
              <a:endParaRPr lang="en-US" sz="700" dirty="0">
                <a:solidFill>
                  <a:prstClr val="white">
                    <a:lumMod val="50000"/>
                  </a:prst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lvl="0"/>
              <a:r>
                <a:rPr lang="en-US" sz="700" dirty="0">
                  <a:solidFill>
                    <a:prstClr val="white">
                      <a:lumMod val="50000"/>
                    </a:prst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F3CF079-02EE-49E1-90C8-5A376A7AEFCA}"/>
                </a:ext>
              </a:extLst>
            </p:cNvPr>
            <p:cNvSpPr txBox="1"/>
            <p:nvPr/>
          </p:nvSpPr>
          <p:spPr>
            <a:xfrm>
              <a:off x="6192480" y="-64058"/>
              <a:ext cx="1360219" cy="175583"/>
            </a:xfrm>
            <a:prstGeom prst="rect">
              <a:avLst/>
            </a:prstGeom>
            <a:solidFill>
              <a:schemeClr val="accent6"/>
            </a:solidFill>
          </p:spPr>
          <p:txBody>
            <a:bodyPr wrap="square" rtlCol="0" anchor="ctr">
              <a:noAutofit/>
            </a:bodyPr>
            <a:lstStyle/>
            <a:p>
              <a:r>
                <a:rPr lang="en-US" sz="800" b="1" dirty="0">
                  <a:solidFill>
                    <a:schemeClr val="bg1"/>
                  </a:solidFill>
                </a:rPr>
                <a:t>Enrollment Management</a:t>
              </a:r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69DA2912-13C5-47D5-9014-FEF17A00FB24}"/>
              </a:ext>
            </a:extLst>
          </p:cNvPr>
          <p:cNvSpPr/>
          <p:nvPr/>
        </p:nvSpPr>
        <p:spPr>
          <a:xfrm>
            <a:off x="2286000" y="255183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866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3436</TotalTime>
  <Words>1006</Words>
  <Application>Microsoft Office PowerPoint</Application>
  <PresentationFormat>Letter Paper (8.5x11 in)</PresentationFormat>
  <Paragraphs>198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Arntsen, Carolyn</dc:creator>
  <cp:lastModifiedBy>Arntsen, Carolyn</cp:lastModifiedBy>
  <cp:revision>18</cp:revision>
  <dcterms:created xsi:type="dcterms:W3CDTF">2018-09-24T21:07:20Z</dcterms:created>
  <dcterms:modified xsi:type="dcterms:W3CDTF">2020-10-23T20:57:33Z</dcterms:modified>
</cp:coreProperties>
</file>